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9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605" autoAdjust="0"/>
  </p:normalViewPr>
  <p:slideViewPr>
    <p:cSldViewPr snapToGrid="0">
      <p:cViewPr varScale="1">
        <p:scale>
          <a:sx n="48" d="100"/>
          <a:sy n="48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AB43C-9E32-4645-9018-E8F381089E9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0ECF0-1C91-41AE-A8E5-9D07C7558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0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/>
            <a:r>
              <a:rPr lang="en-US" sz="1600" b="1" dirty="0">
                <a:latin typeface="Bradley Hand ITC" panose="03070402050302030203" pitchFamily="66" charset="0"/>
              </a:rPr>
              <a:t>Intervention Details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0" i="0" dirty="0"/>
              <a:t>Grades Kinder-6th (Kinder referrals starting 1/2022)​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0" i="0" dirty="0"/>
              <a:t>Small groups using CASEL-based curriculum​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0" i="0" dirty="0"/>
              <a:t>10-week intervention​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0" i="0" dirty="0"/>
              <a:t>Use At-Risk Screener form to nominate students​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b="0" i="0" dirty="0"/>
              <a:t>Use teacher progress monitoring to assess student progress during intervention</a:t>
            </a:r>
            <a:endParaRPr lang="en-US" sz="1200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D14E-3676-4EC6-A81A-9FC6F9DE44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8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/>
              <a:t>This school year we will be lining up our intervention and curriculum to the 5 competencies in CASEL. Students will still be identified and taught skills that support each school’s expectations but more explicitly through the CASEL Wheel. </a:t>
            </a:r>
          </a:p>
          <a:p>
            <a:pPr marL="0" indent="0">
              <a:buFontTx/>
              <a:buNone/>
            </a:pPr>
            <a:r>
              <a:rPr lang="en-US"/>
              <a:t>Second Step is also aligned to these competencies so we will also take steps to align our curriculum and group topics to them. You’ll see these referred to in Tier 2 and Tier 3 goals. We will be communicating the group topics and lessons.</a:t>
            </a:r>
          </a:p>
          <a:p>
            <a:pPr marL="0" indent="0">
              <a:buFontTx/>
              <a:buNone/>
            </a:pPr>
            <a:r>
              <a:rPr lang="en-US"/>
              <a:t>The 5 Competencies Anchor our Behavior Support- how explicit we get depends on the Tier that the student participates in.</a:t>
            </a:r>
          </a:p>
          <a:p>
            <a:pPr marL="0" indent="0">
              <a:buFontTx/>
              <a:buNone/>
            </a:pPr>
            <a:endParaRPr lang="en-US"/>
          </a:p>
          <a:p>
            <a:pPr marL="171450" indent="-171450">
              <a:buFontTx/>
              <a:buChar char="-"/>
            </a:pPr>
            <a:r>
              <a:rPr lang="en-US"/>
              <a:t>Through Tier 1- we teach the 5 competencies through SW Expectations</a:t>
            </a:r>
          </a:p>
          <a:p>
            <a:pPr marL="171450" indent="-171450">
              <a:buFontTx/>
              <a:buChar char="-"/>
            </a:pPr>
            <a:r>
              <a:rPr lang="en-US"/>
              <a:t>Through Tier 2- we teach specific skills from these areas to a general group (geared towards a group goal &amp; maybe delivered individually but focused towards a group)</a:t>
            </a:r>
          </a:p>
          <a:p>
            <a:pPr marL="171450" indent="-171450">
              <a:buFontTx/>
              <a:buChar char="-"/>
            </a:pPr>
            <a:r>
              <a:rPr lang="en-US"/>
              <a:t>Through Tier 3- we teach and support specific skills specifically tailored to an individual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D14E-3676-4EC6-A81A-9FC6F9DE44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28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44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24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6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65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1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78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86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51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339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39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2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pixabay.com/pt/grupo-terapia-aconselhamento-sa%C3%BAde-2351896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8" name="Picture 7" descr="A picture containing text, tool&#10;&#10;Description automatically generated">
            <a:extLst>
              <a:ext uri="{FF2B5EF4-FFF2-40B4-BE49-F238E27FC236}">
                <a16:creationId xmlns:a16="http://schemas.microsoft.com/office/drawing/2014/main" id="{75158A25-7891-4BDF-86A9-A53827DD4CE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9795" b="13955"/>
          <a:stretch/>
        </p:blipFill>
        <p:spPr>
          <a:xfrm>
            <a:off x="20" y="-8878"/>
            <a:ext cx="12191980" cy="685800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37FF63FE-E415-49B1-8568-436B28E9E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65" y="183686"/>
            <a:ext cx="6643966" cy="23448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kern="1200" dirty="0">
                <a:solidFill>
                  <a:srgbClr val="FFFFFF"/>
                </a:solidFill>
                <a:latin typeface="Bradley Hand ITC" panose="03070402050302030203" pitchFamily="66" charset="0"/>
              </a:rPr>
              <a:t>MTSS-B </a:t>
            </a:r>
            <a:br>
              <a:rPr lang="en-US" sz="5000" b="1" kern="1200" dirty="0">
                <a:solidFill>
                  <a:srgbClr val="FFFFFF"/>
                </a:solidFill>
                <a:latin typeface="Bradley Hand ITC" panose="03070402050302030203" pitchFamily="66" charset="0"/>
              </a:rPr>
            </a:br>
            <a:r>
              <a:rPr lang="en-US" sz="5000" b="1" kern="1200" dirty="0">
                <a:solidFill>
                  <a:srgbClr val="FFFFFF"/>
                </a:solidFill>
                <a:latin typeface="Bradley Hand ITC" panose="03070402050302030203" pitchFamily="66" charset="0"/>
              </a:rPr>
              <a:t>Small Group Counseling</a:t>
            </a:r>
          </a:p>
        </p:txBody>
      </p:sp>
      <p:sp>
        <p:nvSpPr>
          <p:cNvPr id="9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9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00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102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0328F5B-F9E9-44A0-94FF-A03FEDB81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890" y="2712212"/>
            <a:ext cx="4134406" cy="30469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FFFFFF"/>
                </a:solidFill>
                <a:effectLst/>
              </a:rPr>
              <a:t>Small group counseling provides a safe setting where children, along with their peers, can </a:t>
            </a:r>
            <a:r>
              <a:rPr lang="en-US" sz="2400" dirty="0">
                <a:solidFill>
                  <a:srgbClr val="FFFFFF"/>
                </a:solidFill>
              </a:rPr>
              <a:t>develop </a:t>
            </a:r>
            <a:r>
              <a:rPr lang="en-US" sz="2400" b="0" i="0" dirty="0">
                <a:solidFill>
                  <a:srgbClr val="FFFFFF"/>
                </a:solidFill>
                <a:effectLst/>
              </a:rPr>
              <a:t>and improve their tools in: </a:t>
            </a:r>
            <a:r>
              <a:rPr lang="en-US" sz="2400" i="1" dirty="0">
                <a:solidFill>
                  <a:srgbClr val="FFFFFF"/>
                </a:solidFill>
              </a:rPr>
              <a:t>S</a:t>
            </a:r>
            <a:r>
              <a:rPr lang="en-US" sz="2400" b="0" i="1" dirty="0">
                <a:solidFill>
                  <a:srgbClr val="FFFFFF"/>
                </a:solidFill>
                <a:effectLst/>
              </a:rPr>
              <a:t>elf Awareness, Self-Management, Responsible Decision-Making, Relationship Skills and Social Awareness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59CD9A4-1584-4362-9016-A564F7E0CA81}"/>
              </a:ext>
            </a:extLst>
          </p:cNvPr>
          <p:cNvSpPr txBox="1"/>
          <p:nvPr/>
        </p:nvSpPr>
        <p:spPr>
          <a:xfrm>
            <a:off x="6532723" y="1288588"/>
            <a:ext cx="4979441" cy="36625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latin typeface="Bradley Hand ITC" panose="03070402050302030203" pitchFamily="66" charset="0"/>
              </a:rPr>
              <a:t>Details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Once a week for 10 weeks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0" i="0" dirty="0"/>
              <a:t>Small groups using CASEL-based curriculum​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Students become aware of feelings and emotions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 develop positive coping strategies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Deeper understanding of the school-wide expectations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Build positive relationship with peers and staff</a:t>
            </a:r>
          </a:p>
        </p:txBody>
      </p:sp>
    </p:spTree>
    <p:extLst>
      <p:ext uri="{BB962C8B-B14F-4D97-AF65-F5344CB8AC3E}">
        <p14:creationId xmlns:p14="http://schemas.microsoft.com/office/powerpoint/2010/main" val="26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722EE-6A99-41FB-A5DF-2108C68F1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PBIS alignment to CASEL wheel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344AC7F8-6D72-46D8-B5E5-23972C9A9EFD}"/>
              </a:ext>
            </a:extLst>
          </p:cNvPr>
          <p:cNvPicPr/>
          <p:nvPr/>
        </p:nvPicPr>
        <p:blipFill rotWithShape="1">
          <a:blip r:embed="rId3"/>
          <a:srcRect l="2959" r="2" b="2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8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0060FC-0651-4158-BE88-55AA3A57E685}"/>
              </a:ext>
            </a:extLst>
          </p:cNvPr>
          <p:cNvSpPr txBox="1"/>
          <p:nvPr/>
        </p:nvSpPr>
        <p:spPr>
          <a:xfrm>
            <a:off x="6657715" y="2990818"/>
            <a:ext cx="4195673" cy="2913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The goal is for students to walk away from K-12 schools with: Self-Awareness, Self-Management, Responsible Decision-Making, Relationship Skills and Social Awareness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1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/>
              <a:t>HOW?</a:t>
            </a:r>
            <a:r>
              <a:rPr lang="en-US" sz="1400"/>
              <a:t> Through </a:t>
            </a:r>
            <a:r>
              <a:rPr lang="en-US" sz="1400" b="1"/>
              <a:t>MTSS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/>
              <a:t>PBIS</a:t>
            </a:r>
            <a:r>
              <a:rPr lang="en-US" sz="1400"/>
              <a:t> is the framework within MTSS that focuses on explicit </a:t>
            </a:r>
            <a:r>
              <a:rPr lang="en-US" sz="1400" b="1"/>
              <a:t>behavior instruction</a:t>
            </a:r>
            <a:r>
              <a:rPr lang="en-US" sz="1400"/>
              <a:t> through a systematic approach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Tier 1- anchored in expectations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Tier 2- anchored in data-driven interventions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Tier 3- anchored in individual student needs</a:t>
            </a:r>
          </a:p>
        </p:txBody>
      </p:sp>
      <p:sp>
        <p:nvSpPr>
          <p:cNvPr id="22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4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98345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351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Bradley Hand ITC</vt:lpstr>
      <vt:lpstr>Calibri</vt:lpstr>
      <vt:lpstr>Gill Sans Nova</vt:lpstr>
      <vt:lpstr>Univers</vt:lpstr>
      <vt:lpstr>GradientVTI</vt:lpstr>
      <vt:lpstr>MTSS-B  Small Group Counseling</vt:lpstr>
      <vt:lpstr>PBIS alignment to CASEL wheel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MTSS-B Small Group Counseling</dc:title>
  <dc:creator>Villalovos, Ana</dc:creator>
  <cp:lastModifiedBy>Villalovos, Ana</cp:lastModifiedBy>
  <cp:revision>9</cp:revision>
  <dcterms:created xsi:type="dcterms:W3CDTF">2021-10-01T20:48:39Z</dcterms:created>
  <dcterms:modified xsi:type="dcterms:W3CDTF">2022-02-15T17:50:45Z</dcterms:modified>
</cp:coreProperties>
</file>